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3048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45720" y="45720"/>
            <a:ext cx="18219420" cy="4194810"/>
          </a:xfrm>
          <a:custGeom>
            <a:avLst/>
            <a:gdLst/>
            <a:ahLst/>
            <a:cxnLst/>
            <a:rect l="l" t="t" r="r" b="b"/>
            <a:pathLst>
              <a:path w="18219420" h="4194810">
                <a:moveTo>
                  <a:pt x="0" y="0"/>
                </a:moveTo>
                <a:lnTo>
                  <a:pt x="18219420" y="0"/>
                </a:lnTo>
                <a:lnTo>
                  <a:pt x="18219420" y="4194810"/>
                </a:lnTo>
                <a:lnTo>
                  <a:pt x="0" y="4194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69" b="-556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74420" y="5052060"/>
            <a:ext cx="16150590" cy="3052441"/>
            <a:chOff x="0" y="0"/>
            <a:chExt cx="21534120" cy="40699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34120" cy="4069921"/>
            </a:xfrm>
            <a:custGeom>
              <a:avLst/>
              <a:gdLst/>
              <a:ahLst/>
              <a:cxnLst/>
              <a:rect l="l" t="t" r="r" b="b"/>
              <a:pathLst>
                <a:path w="21534120" h="4069921">
                  <a:moveTo>
                    <a:pt x="0" y="0"/>
                  </a:moveTo>
                  <a:lnTo>
                    <a:pt x="21534120" y="0"/>
                  </a:lnTo>
                  <a:lnTo>
                    <a:pt x="21534120" y="4069921"/>
                  </a:lnTo>
                  <a:lnTo>
                    <a:pt x="0" y="40699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0"/>
              <a:ext cx="21534120" cy="42604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1212"/>
                </a:lnSpc>
              </a:pPr>
              <a:r>
                <a:rPr lang="en-US" sz="8012">
                  <a:solidFill>
                    <a:srgbClr val="E25B00"/>
                  </a:solidFill>
                  <a:latin typeface="Arimo"/>
                  <a:ea typeface="Arimo"/>
                  <a:cs typeface="Arimo"/>
                  <a:sym typeface="Arimo"/>
                </a:rPr>
                <a:t>Breast Ultrasound Image Segmentation &amp; Classification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412730"/>
          </a:xfrm>
          <a:custGeom>
            <a:avLst/>
            <a:gdLst/>
            <a:ahLst/>
            <a:cxnLst/>
            <a:rect l="l" t="t" r="r" b="b"/>
            <a:pathLst>
              <a:path w="18288000" h="10412730">
                <a:moveTo>
                  <a:pt x="0" y="0"/>
                </a:moveTo>
                <a:lnTo>
                  <a:pt x="18288000" y="0"/>
                </a:lnTo>
                <a:lnTo>
                  <a:pt x="18288000" y="10412730"/>
                </a:lnTo>
                <a:lnTo>
                  <a:pt x="0" y="10412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" r="-49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45720" y="45720"/>
            <a:ext cx="6195060" cy="10332720"/>
          </a:xfrm>
          <a:custGeom>
            <a:avLst/>
            <a:gdLst/>
            <a:ahLst/>
            <a:cxnLst/>
            <a:rect l="l" t="t" r="r" b="b"/>
            <a:pathLst>
              <a:path w="6195060" h="10332720">
                <a:moveTo>
                  <a:pt x="0" y="0"/>
                </a:moveTo>
                <a:lnTo>
                  <a:pt x="6195060" y="0"/>
                </a:lnTo>
                <a:lnTo>
                  <a:pt x="619506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" b="-2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073126" y="2512286"/>
            <a:ext cx="12843274" cy="7277962"/>
            <a:chOff x="0" y="0"/>
            <a:chExt cx="17124366" cy="97039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24366" cy="9703950"/>
            </a:xfrm>
            <a:custGeom>
              <a:avLst/>
              <a:gdLst/>
              <a:ahLst/>
              <a:cxnLst/>
              <a:rect l="l" t="t" r="r" b="b"/>
              <a:pathLst>
                <a:path w="17124366" h="9703950">
                  <a:moveTo>
                    <a:pt x="0" y="0"/>
                  </a:moveTo>
                  <a:lnTo>
                    <a:pt x="17124366" y="0"/>
                  </a:lnTo>
                  <a:lnTo>
                    <a:pt x="17124366" y="9703950"/>
                  </a:lnTo>
                  <a:lnTo>
                    <a:pt x="0" y="97039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7124366" cy="97706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Goal: Build a model that can both segment breast lesions and classify ultrasound images as normal, benign, or malignant.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Dataset: Analyze image files and labels; preprocess by resizing, normalizing, denoising, and verifying masks.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Model: Design a Multi-Task U-Net with:</a:t>
              </a:r>
            </a:p>
            <a:p>
              <a:pPr marL="1252221" lvl="2" indent="-417407" algn="l">
                <a:lnSpc>
                  <a:spcPts val="4060"/>
                </a:lnSpc>
                <a:buFont typeface="Arial"/>
                <a:buChar char="⚬"/>
              </a:pPr>
              <a:r>
                <a:rPr lang="en-US" sz="29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Shared encoder</a:t>
              </a:r>
            </a:p>
            <a:p>
              <a:pPr marL="1252221" lvl="2" indent="-417407" algn="l">
                <a:lnSpc>
                  <a:spcPts val="4060"/>
                </a:lnSpc>
                <a:buFont typeface="Arial"/>
                <a:buChar char="⚬"/>
              </a:pPr>
              <a:r>
                <a:rPr lang="en-US" sz="29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Segmentation decoder (U-Net style)</a:t>
              </a:r>
            </a:p>
            <a:p>
              <a:pPr marL="1252221" lvl="2" indent="-417407" algn="l">
                <a:lnSpc>
                  <a:spcPts val="4060"/>
                </a:lnSpc>
                <a:buFont typeface="Arial"/>
                <a:buChar char="⚬"/>
              </a:pPr>
              <a:r>
                <a:rPr lang="en-US" sz="29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Classification head from bottleneck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Training: Use a combined loss (segmentation + classification), apply joint backpropagation</a:t>
              </a:r>
            </a:p>
            <a:p>
              <a:pPr marL="626111" lvl="1" indent="-313055" algn="l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Evaluation:</a:t>
              </a:r>
            </a:p>
            <a:p>
              <a:pPr marL="1252221" lvl="2" indent="-417407" algn="l">
                <a:lnSpc>
                  <a:spcPts val="4060"/>
                </a:lnSpc>
                <a:buFont typeface="Arial"/>
                <a:buChar char="⚬"/>
              </a:pPr>
              <a:r>
                <a:rPr lang="en-US" sz="29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Segmentation: Dice score, mIoU, pixel accuracy</a:t>
              </a:r>
            </a:p>
            <a:p>
              <a:pPr marL="1252221" lvl="2" indent="-417407" algn="l">
                <a:lnSpc>
                  <a:spcPts val="4060"/>
                </a:lnSpc>
                <a:buFont typeface="Arial"/>
                <a:buChar char="⚬"/>
              </a:pPr>
              <a:r>
                <a:rPr lang="en-US" sz="29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Classification: Accuracy, precision, recall, F1-score</a:t>
              </a:r>
            </a:p>
            <a:p>
              <a:pPr algn="l">
                <a:lnSpc>
                  <a:spcPts val="4062"/>
                </a:lnSpc>
              </a:pPr>
              <a:endParaRPr lang="en-US" sz="29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69480" y="1143000"/>
            <a:ext cx="9966960" cy="1182506"/>
            <a:chOff x="0" y="0"/>
            <a:chExt cx="13289280" cy="15766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89280" cy="1576675"/>
            </a:xfrm>
            <a:custGeom>
              <a:avLst/>
              <a:gdLst/>
              <a:ahLst/>
              <a:cxnLst/>
              <a:rect l="l" t="t" r="r" b="b"/>
              <a:pathLst>
                <a:path w="13289280" h="1576675">
                  <a:moveTo>
                    <a:pt x="0" y="0"/>
                  </a:moveTo>
                  <a:lnTo>
                    <a:pt x="13289280" y="0"/>
                  </a:lnTo>
                  <a:lnTo>
                    <a:pt x="13289280" y="1576675"/>
                  </a:lnTo>
                  <a:lnTo>
                    <a:pt x="0" y="1576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13289280" cy="1719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25B00"/>
                  </a:solidFill>
                  <a:latin typeface="Arimo"/>
                  <a:ea typeface="Arimo"/>
                  <a:cs typeface="Arimo"/>
                  <a:sym typeface="Arimo"/>
                </a:rPr>
                <a:t>The Problem Statement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2035790"/>
          </a:xfrm>
          <a:custGeom>
            <a:avLst/>
            <a:gdLst/>
            <a:ahLst/>
            <a:cxnLst/>
            <a:rect l="l" t="t" r="r" b="b"/>
            <a:pathLst>
              <a:path w="18288000" h="12035790">
                <a:moveTo>
                  <a:pt x="0" y="0"/>
                </a:moveTo>
                <a:lnTo>
                  <a:pt x="18288000" y="0"/>
                </a:lnTo>
                <a:lnTo>
                  <a:pt x="18288000" y="12035790"/>
                </a:lnTo>
                <a:lnTo>
                  <a:pt x="0" y="12035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" r="-4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2058650" y="45720"/>
            <a:ext cx="6195060" cy="11955780"/>
          </a:xfrm>
          <a:custGeom>
            <a:avLst/>
            <a:gdLst/>
            <a:ahLst/>
            <a:cxnLst/>
            <a:rect l="l" t="t" r="r" b="b"/>
            <a:pathLst>
              <a:path w="6195060" h="11955780">
                <a:moveTo>
                  <a:pt x="0" y="0"/>
                </a:moveTo>
                <a:lnTo>
                  <a:pt x="6195060" y="0"/>
                </a:lnTo>
                <a:lnTo>
                  <a:pt x="6195060" y="11955780"/>
                </a:lnTo>
                <a:lnTo>
                  <a:pt x="0" y="1195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" b="-2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125980" y="3554730"/>
            <a:ext cx="8892540" cy="3974868"/>
            <a:chOff x="0" y="0"/>
            <a:chExt cx="11856720" cy="5299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56720" cy="5299823"/>
            </a:xfrm>
            <a:custGeom>
              <a:avLst/>
              <a:gdLst/>
              <a:ahLst/>
              <a:cxnLst/>
              <a:rect l="l" t="t" r="r" b="b"/>
              <a:pathLst>
                <a:path w="11856720" h="5299823">
                  <a:moveTo>
                    <a:pt x="0" y="0"/>
                  </a:moveTo>
                  <a:lnTo>
                    <a:pt x="11856720" y="0"/>
                  </a:lnTo>
                  <a:lnTo>
                    <a:pt x="11856720" y="5299823"/>
                  </a:lnTo>
                  <a:lnTo>
                    <a:pt x="0" y="529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1856720" cy="53855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73"/>
                </a:lnSpc>
              </a:pPr>
              <a:endParaRPr/>
            </a:p>
            <a:p>
              <a:pPr algn="l">
                <a:lnSpc>
                  <a:spcPts val="3473"/>
                </a:lnSpc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Total Images: 780</a:t>
              </a:r>
            </a:p>
            <a:p>
              <a:pPr algn="l">
                <a:lnSpc>
                  <a:spcPts val="3473"/>
                </a:lnSpc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Format: PNG (converted from DICOM)</a:t>
              </a:r>
            </a:p>
            <a:p>
              <a:pPr algn="l">
                <a:lnSpc>
                  <a:spcPts val="3473"/>
                </a:lnSpc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Image Size: Approximately 500 × 500 pixels</a:t>
              </a:r>
            </a:p>
            <a:p>
              <a:pPr algn="l">
                <a:lnSpc>
                  <a:spcPts val="3473"/>
                </a:lnSpc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Classes:</a:t>
              </a:r>
            </a:p>
            <a:p>
              <a:pPr algn="l">
                <a:lnSpc>
                  <a:spcPts val="3473"/>
                </a:lnSpc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Benign: 487 images</a:t>
              </a:r>
            </a:p>
            <a:p>
              <a:pPr algn="l">
                <a:lnSpc>
                  <a:spcPts val="3473"/>
                </a:lnSpc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Malignant: 210 images</a:t>
              </a:r>
            </a:p>
            <a:p>
              <a:pPr algn="l">
                <a:lnSpc>
                  <a:spcPts val="3473"/>
                </a:lnSpc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Normal: 133 images</a:t>
              </a:r>
            </a:p>
            <a:p>
              <a:pPr algn="l">
                <a:lnSpc>
                  <a:spcPts val="3475"/>
                </a:lnSpc>
              </a:pPr>
              <a:endParaRPr lang="en-US" sz="2312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25980" y="10287000"/>
            <a:ext cx="8892540" cy="891540"/>
            <a:chOff x="0" y="0"/>
            <a:chExt cx="11856720" cy="11887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856720" cy="1188720"/>
            </a:xfrm>
            <a:custGeom>
              <a:avLst/>
              <a:gdLst/>
              <a:ahLst/>
              <a:cxnLst/>
              <a:rect l="l" t="t" r="r" b="b"/>
              <a:pathLst>
                <a:path w="11856720" h="1188720">
                  <a:moveTo>
                    <a:pt x="0" y="0"/>
                  </a:moveTo>
                  <a:lnTo>
                    <a:pt x="11856720" y="0"/>
                  </a:lnTo>
                  <a:lnTo>
                    <a:pt x="118567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1856720" cy="12744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75"/>
                </a:lnSpc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Steel does not leach harmful chemicals into food, unlike some plastics.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4420" y="1143000"/>
            <a:ext cx="9966960" cy="2211524"/>
            <a:chOff x="0" y="0"/>
            <a:chExt cx="13289280" cy="29486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289280" cy="2948699"/>
            </a:xfrm>
            <a:custGeom>
              <a:avLst/>
              <a:gdLst/>
              <a:ahLst/>
              <a:cxnLst/>
              <a:rect l="l" t="t" r="r" b="b"/>
              <a:pathLst>
                <a:path w="13289280" h="2948699">
                  <a:moveTo>
                    <a:pt x="0" y="0"/>
                  </a:moveTo>
                  <a:lnTo>
                    <a:pt x="13289280" y="0"/>
                  </a:lnTo>
                  <a:lnTo>
                    <a:pt x="13289280" y="2948699"/>
                  </a:lnTo>
                  <a:lnTo>
                    <a:pt x="0" y="29486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42875"/>
              <a:ext cx="13289280" cy="30915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119"/>
                </a:lnSpc>
              </a:pPr>
              <a:r>
                <a:rPr lang="en-US" sz="5799">
                  <a:solidFill>
                    <a:srgbClr val="E25B00"/>
                  </a:solidFill>
                  <a:latin typeface="Arimo"/>
                  <a:ea typeface="Arimo"/>
                  <a:cs typeface="Arimo"/>
                  <a:sym typeface="Arimo"/>
                </a:rPr>
                <a:t>Dataset Overview</a:t>
              </a:r>
            </a:p>
            <a:p>
              <a:pPr algn="l">
                <a:lnSpc>
                  <a:spcPts val="8125"/>
                </a:lnSpc>
              </a:pPr>
              <a:endParaRPr lang="en-US" sz="5799">
                <a:solidFill>
                  <a:srgbClr val="E25B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-19050" y="0"/>
            <a:ext cx="18288000" cy="12035790"/>
          </a:xfrm>
          <a:custGeom>
            <a:avLst/>
            <a:gdLst/>
            <a:ahLst/>
            <a:cxnLst/>
            <a:rect l="l" t="t" r="r" b="b"/>
            <a:pathLst>
              <a:path w="18288000" h="12035790">
                <a:moveTo>
                  <a:pt x="0" y="0"/>
                </a:moveTo>
                <a:lnTo>
                  <a:pt x="18288000" y="0"/>
                </a:lnTo>
                <a:lnTo>
                  <a:pt x="18288000" y="12035790"/>
                </a:lnTo>
                <a:lnTo>
                  <a:pt x="0" y="12035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" r="-4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2058650" y="45720"/>
            <a:ext cx="6195060" cy="11955780"/>
          </a:xfrm>
          <a:custGeom>
            <a:avLst/>
            <a:gdLst/>
            <a:ahLst/>
            <a:cxnLst/>
            <a:rect l="l" t="t" r="r" b="b"/>
            <a:pathLst>
              <a:path w="6195060" h="11955780">
                <a:moveTo>
                  <a:pt x="0" y="0"/>
                </a:moveTo>
                <a:lnTo>
                  <a:pt x="6195060" y="0"/>
                </a:lnTo>
                <a:lnTo>
                  <a:pt x="6195060" y="11955780"/>
                </a:lnTo>
                <a:lnTo>
                  <a:pt x="0" y="1195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" b="-2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125980" y="10287000"/>
            <a:ext cx="8892540" cy="891540"/>
            <a:chOff x="0" y="0"/>
            <a:chExt cx="11856720" cy="11887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56720" cy="1188720"/>
            </a:xfrm>
            <a:custGeom>
              <a:avLst/>
              <a:gdLst/>
              <a:ahLst/>
              <a:cxnLst/>
              <a:rect l="l" t="t" r="r" b="b"/>
              <a:pathLst>
                <a:path w="11856720" h="1188720">
                  <a:moveTo>
                    <a:pt x="0" y="0"/>
                  </a:moveTo>
                  <a:lnTo>
                    <a:pt x="11856720" y="0"/>
                  </a:lnTo>
                  <a:lnTo>
                    <a:pt x="1185672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1856720" cy="12744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75"/>
                </a:lnSpc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Steel does not leach harmful chemicals into food, unlike some plastics.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0084" y="6017895"/>
            <a:ext cx="10028436" cy="4017356"/>
            <a:chOff x="0" y="0"/>
            <a:chExt cx="13371248" cy="53564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71247" cy="5356474"/>
            </a:xfrm>
            <a:custGeom>
              <a:avLst/>
              <a:gdLst/>
              <a:ahLst/>
              <a:cxnLst/>
              <a:rect l="l" t="t" r="r" b="b"/>
              <a:pathLst>
                <a:path w="13371247" h="5356474">
                  <a:moveTo>
                    <a:pt x="0" y="0"/>
                  </a:moveTo>
                  <a:lnTo>
                    <a:pt x="13371247" y="0"/>
                  </a:lnTo>
                  <a:lnTo>
                    <a:pt x="13371247" y="5356474"/>
                  </a:lnTo>
                  <a:lnTo>
                    <a:pt x="0" y="53564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0"/>
              <a:ext cx="13371248" cy="55469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07364" lvl="1" indent="-253682" algn="just">
                <a:lnSpc>
                  <a:spcPts val="4699"/>
                </a:lnSpc>
                <a:buFont typeface="Arial"/>
                <a:buChar char="•"/>
              </a:pPr>
              <a:r>
                <a:rPr lang="en-US" sz="2349" b="1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Effective for medical image segmentation with limited data.</a:t>
              </a:r>
            </a:p>
            <a:p>
              <a:pPr marL="507364" lvl="1" indent="-253682" algn="just">
                <a:lnSpc>
                  <a:spcPts val="4699"/>
                </a:lnSpc>
                <a:buFont typeface="Arial"/>
                <a:buChar char="•"/>
              </a:pPr>
              <a:r>
                <a:rPr lang="en-US" sz="2349" b="1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Preserves spatial detail using skip connections.</a:t>
              </a:r>
            </a:p>
            <a:p>
              <a:pPr marL="507364" lvl="1" indent="-253682" algn="just">
                <a:lnSpc>
                  <a:spcPts val="4699"/>
                </a:lnSpc>
                <a:buFont typeface="Arial"/>
                <a:buChar char="•"/>
              </a:pPr>
              <a:r>
                <a:rPr lang="en-US" sz="2349" b="1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Proven success in tumor detection tasks.</a:t>
              </a:r>
            </a:p>
            <a:p>
              <a:pPr algn="just">
                <a:lnSpc>
                  <a:spcPts val="4699"/>
                </a:lnSpc>
              </a:pPr>
              <a:endParaRPr lang="en-US" sz="2349" b="1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4420" y="1143000"/>
            <a:ext cx="7400861" cy="1556751"/>
            <a:chOff x="0" y="0"/>
            <a:chExt cx="9867814" cy="20756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67815" cy="2075668"/>
            </a:xfrm>
            <a:custGeom>
              <a:avLst/>
              <a:gdLst/>
              <a:ahLst/>
              <a:cxnLst/>
              <a:rect l="l" t="t" r="r" b="b"/>
              <a:pathLst>
                <a:path w="9867815" h="2075668">
                  <a:moveTo>
                    <a:pt x="0" y="0"/>
                  </a:moveTo>
                  <a:lnTo>
                    <a:pt x="9867815" y="0"/>
                  </a:lnTo>
                  <a:lnTo>
                    <a:pt x="9867815" y="2075668"/>
                  </a:lnTo>
                  <a:lnTo>
                    <a:pt x="0" y="2075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9867814" cy="2170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40"/>
                </a:lnSpc>
              </a:pPr>
              <a:r>
                <a:rPr lang="en-US" sz="4100">
                  <a:solidFill>
                    <a:srgbClr val="E25B00"/>
                  </a:solidFill>
                  <a:latin typeface="Arimo"/>
                  <a:ea typeface="Arimo"/>
                  <a:cs typeface="Arimo"/>
                  <a:sym typeface="Arimo"/>
                </a:rPr>
                <a:t>Data Preprocessing</a:t>
              </a:r>
            </a:p>
            <a:p>
              <a:pPr algn="l">
                <a:lnSpc>
                  <a:spcPts val="5743"/>
                </a:lnSpc>
              </a:pPr>
              <a:endParaRPr lang="en-US" sz="4100">
                <a:solidFill>
                  <a:srgbClr val="E25B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4420" y="2183130"/>
            <a:ext cx="8892540" cy="3371514"/>
            <a:chOff x="0" y="0"/>
            <a:chExt cx="11856720" cy="44953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56720" cy="4495352"/>
            </a:xfrm>
            <a:custGeom>
              <a:avLst/>
              <a:gdLst/>
              <a:ahLst/>
              <a:cxnLst/>
              <a:rect l="l" t="t" r="r" b="b"/>
              <a:pathLst>
                <a:path w="11856720" h="4495352">
                  <a:moveTo>
                    <a:pt x="0" y="0"/>
                  </a:moveTo>
                  <a:lnTo>
                    <a:pt x="11856720" y="0"/>
                  </a:lnTo>
                  <a:lnTo>
                    <a:pt x="11856720" y="4495352"/>
                  </a:lnTo>
                  <a:lnTo>
                    <a:pt x="0" y="44953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00025"/>
              <a:ext cx="11856720" cy="46953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99268" lvl="1" indent="-249634" algn="l">
                <a:lnSpc>
                  <a:spcPts val="4624"/>
                </a:lnSpc>
                <a:buFont typeface="Arial"/>
                <a:buChar char="•"/>
              </a:pPr>
              <a:r>
                <a:rPr lang="en-US" sz="2312" b="1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Convert images to grayscale and resize to 256×256.</a:t>
              </a:r>
            </a:p>
            <a:p>
              <a:pPr marL="499268" lvl="1" indent="-249634" algn="l">
                <a:lnSpc>
                  <a:spcPts val="4624"/>
                </a:lnSpc>
                <a:buFont typeface="Arial"/>
                <a:buChar char="•"/>
              </a:pPr>
              <a:r>
                <a:rPr lang="en-US" sz="2312" b="1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Apply Gaussian blur and normalize pixel values.</a:t>
              </a:r>
            </a:p>
            <a:p>
              <a:pPr marL="499268" lvl="1" indent="-249634" algn="l">
                <a:lnSpc>
                  <a:spcPts val="4624"/>
                </a:lnSpc>
                <a:buFont typeface="Arial"/>
                <a:buChar char="•"/>
              </a:pPr>
              <a:r>
                <a:rPr lang="en-US" sz="2312" b="1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Combine lesion masks into binary masks.</a:t>
              </a:r>
            </a:p>
            <a:p>
              <a:pPr marL="499268" lvl="1" indent="-249634" algn="l">
                <a:lnSpc>
                  <a:spcPts val="4624"/>
                </a:lnSpc>
                <a:buFont typeface="Arial"/>
                <a:buChar char="•"/>
              </a:pPr>
              <a:r>
                <a:rPr lang="en-US" sz="2312" b="1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Assign labels (0 = Benign, 1 = Malignant).</a:t>
              </a:r>
            </a:p>
            <a:p>
              <a:pPr marL="499268" lvl="1" indent="-249634" algn="l">
                <a:lnSpc>
                  <a:spcPts val="4624"/>
                </a:lnSpc>
                <a:buFont typeface="Arial"/>
                <a:buChar char="•"/>
              </a:pPr>
              <a:r>
                <a:rPr lang="en-US" sz="2312" b="1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One-hot encode labels and split into train/test sets.</a:t>
              </a:r>
            </a:p>
            <a:p>
              <a:pPr algn="l">
                <a:lnSpc>
                  <a:spcPts val="4625"/>
                </a:lnSpc>
              </a:pPr>
              <a:endParaRPr lang="en-US" sz="2312" b="1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7280" y="4405398"/>
            <a:ext cx="8892540" cy="907818"/>
            <a:chOff x="0" y="0"/>
            <a:chExt cx="11856720" cy="12104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856720" cy="1210423"/>
            </a:xfrm>
            <a:custGeom>
              <a:avLst/>
              <a:gdLst/>
              <a:ahLst/>
              <a:cxnLst/>
              <a:rect l="l" t="t" r="r" b="b"/>
              <a:pathLst>
                <a:path w="11856720" h="1210423">
                  <a:moveTo>
                    <a:pt x="0" y="0"/>
                  </a:moveTo>
                  <a:lnTo>
                    <a:pt x="11856720" y="0"/>
                  </a:lnTo>
                  <a:lnTo>
                    <a:pt x="11856720" y="1210423"/>
                  </a:lnTo>
                  <a:lnTo>
                    <a:pt x="0" y="1210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1856720" cy="1296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73"/>
                </a:lnSpc>
              </a:pPr>
              <a:endParaRPr/>
            </a:p>
            <a:p>
              <a:pPr algn="l">
                <a:lnSpc>
                  <a:spcPts val="347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5034579"/>
            <a:ext cx="7400861" cy="1556751"/>
            <a:chOff x="0" y="0"/>
            <a:chExt cx="9867814" cy="20756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867815" cy="2075668"/>
            </a:xfrm>
            <a:custGeom>
              <a:avLst/>
              <a:gdLst/>
              <a:ahLst/>
              <a:cxnLst/>
              <a:rect l="l" t="t" r="r" b="b"/>
              <a:pathLst>
                <a:path w="9867815" h="2075668">
                  <a:moveTo>
                    <a:pt x="0" y="0"/>
                  </a:moveTo>
                  <a:lnTo>
                    <a:pt x="9867815" y="0"/>
                  </a:lnTo>
                  <a:lnTo>
                    <a:pt x="9867815" y="2075668"/>
                  </a:lnTo>
                  <a:lnTo>
                    <a:pt x="0" y="2075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9867814" cy="2170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40"/>
                </a:lnSpc>
              </a:pPr>
              <a:r>
                <a:rPr lang="en-US" sz="4100">
                  <a:solidFill>
                    <a:srgbClr val="E25B00"/>
                  </a:solidFill>
                  <a:latin typeface="Arimo"/>
                  <a:ea typeface="Arimo"/>
                  <a:cs typeface="Arimo"/>
                  <a:sym typeface="Arimo"/>
                </a:rPr>
                <a:t>Why U-Net?</a:t>
              </a:r>
            </a:p>
            <a:p>
              <a:pPr algn="l">
                <a:lnSpc>
                  <a:spcPts val="5743"/>
                </a:lnSpc>
              </a:pPr>
              <a:endParaRPr lang="en-US" sz="4100">
                <a:solidFill>
                  <a:srgbClr val="E25B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45720" y="45720"/>
            <a:ext cx="6195060" cy="10218420"/>
          </a:xfrm>
          <a:custGeom>
            <a:avLst/>
            <a:gdLst/>
            <a:ahLst/>
            <a:cxnLst/>
            <a:rect l="l" t="t" r="r" b="b"/>
            <a:pathLst>
              <a:path w="6195060" h="10218420">
                <a:moveTo>
                  <a:pt x="0" y="0"/>
                </a:moveTo>
                <a:lnTo>
                  <a:pt x="6195060" y="0"/>
                </a:lnTo>
                <a:lnTo>
                  <a:pt x="619506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" b="-35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0698480" y="3223260"/>
            <a:ext cx="3086100" cy="5532120"/>
          </a:xfrm>
          <a:custGeom>
            <a:avLst/>
            <a:gdLst/>
            <a:ahLst/>
            <a:cxnLst/>
            <a:rect l="l" t="t" r="r" b="b"/>
            <a:pathLst>
              <a:path w="3086100" h="5532120">
                <a:moveTo>
                  <a:pt x="0" y="0"/>
                </a:moveTo>
                <a:lnTo>
                  <a:pt x="3086100" y="0"/>
                </a:lnTo>
                <a:lnTo>
                  <a:pt x="3086100" y="5532120"/>
                </a:lnTo>
                <a:lnTo>
                  <a:pt x="0" y="5532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3" r="-223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4116050" y="3223260"/>
            <a:ext cx="3143250" cy="5532120"/>
          </a:xfrm>
          <a:custGeom>
            <a:avLst/>
            <a:gdLst/>
            <a:ahLst/>
            <a:cxnLst/>
            <a:rect l="l" t="t" r="r" b="b"/>
            <a:pathLst>
              <a:path w="3143250" h="5532120">
                <a:moveTo>
                  <a:pt x="0" y="0"/>
                </a:moveTo>
                <a:lnTo>
                  <a:pt x="3143250" y="0"/>
                </a:lnTo>
                <a:lnTo>
                  <a:pt x="3143250" y="5532120"/>
                </a:lnTo>
                <a:lnTo>
                  <a:pt x="0" y="5532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3" t="-812" b="-812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7280910" y="3223260"/>
            <a:ext cx="3086100" cy="5532120"/>
          </a:xfrm>
          <a:custGeom>
            <a:avLst/>
            <a:gdLst/>
            <a:ahLst/>
            <a:cxnLst/>
            <a:rect l="l" t="t" r="r" b="b"/>
            <a:pathLst>
              <a:path w="3086100" h="5532120">
                <a:moveTo>
                  <a:pt x="0" y="0"/>
                </a:moveTo>
                <a:lnTo>
                  <a:pt x="3086100" y="0"/>
                </a:lnTo>
                <a:lnTo>
                  <a:pt x="3086100" y="5532120"/>
                </a:lnTo>
                <a:lnTo>
                  <a:pt x="0" y="5532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3" r="-22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292340" y="811711"/>
            <a:ext cx="9966960" cy="3240224"/>
            <a:chOff x="0" y="0"/>
            <a:chExt cx="13289280" cy="43202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89280" cy="4320299"/>
            </a:xfrm>
            <a:custGeom>
              <a:avLst/>
              <a:gdLst/>
              <a:ahLst/>
              <a:cxnLst/>
              <a:rect l="l" t="t" r="r" b="b"/>
              <a:pathLst>
                <a:path w="13289280" h="4320299">
                  <a:moveTo>
                    <a:pt x="0" y="0"/>
                  </a:moveTo>
                  <a:lnTo>
                    <a:pt x="13289280" y="0"/>
                  </a:lnTo>
                  <a:lnTo>
                    <a:pt x="13289280" y="4320299"/>
                  </a:lnTo>
                  <a:lnTo>
                    <a:pt x="0" y="4320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13289280" cy="44631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25B00"/>
                  </a:solidFill>
                  <a:latin typeface="Arimo"/>
                  <a:ea typeface="Arimo"/>
                  <a:cs typeface="Arimo"/>
                  <a:sym typeface="Arimo"/>
                </a:rPr>
                <a:t>Model Architecture: Multi-Task U-Net</a:t>
              </a:r>
            </a:p>
            <a:p>
              <a:pPr algn="l">
                <a:lnSpc>
                  <a:spcPts val="8119"/>
                </a:lnSpc>
              </a:pPr>
              <a:endParaRPr lang="en-US" sz="5800">
                <a:solidFill>
                  <a:srgbClr val="E25B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07090" y="3223260"/>
            <a:ext cx="2468880" cy="5727571"/>
            <a:chOff x="0" y="0"/>
            <a:chExt cx="3291840" cy="76367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91840" cy="7636761"/>
            </a:xfrm>
            <a:custGeom>
              <a:avLst/>
              <a:gdLst/>
              <a:ahLst/>
              <a:cxnLst/>
              <a:rect l="l" t="t" r="r" b="b"/>
              <a:pathLst>
                <a:path w="3291840" h="7636761">
                  <a:moveTo>
                    <a:pt x="0" y="0"/>
                  </a:moveTo>
                  <a:lnTo>
                    <a:pt x="3291840" y="0"/>
                  </a:lnTo>
                  <a:lnTo>
                    <a:pt x="3291840" y="7636761"/>
                  </a:lnTo>
                  <a:lnTo>
                    <a:pt x="0" y="7636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3291840" cy="77224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99268" lvl="1" indent="-249634" algn="l">
                <a:lnSpc>
                  <a:spcPts val="3473"/>
                </a:lnSpc>
                <a:buFont typeface="Arial"/>
                <a:buChar char="•"/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Bottleneck: Deepest feature layer before decoding.</a:t>
              </a:r>
            </a:p>
            <a:p>
              <a:pPr marL="499269" lvl="1" indent="-249634" algn="l">
                <a:lnSpc>
                  <a:spcPts val="3475"/>
                </a:lnSpc>
                <a:buFont typeface="Arial"/>
                <a:buChar char="•"/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Segmentation Decoder: Upsampling + skip connections to predict lesion mask.</a:t>
              </a:r>
            </a:p>
            <a:p>
              <a:pPr algn="l">
                <a:lnSpc>
                  <a:spcPts val="3473"/>
                </a:lnSpc>
              </a:pPr>
              <a:endParaRPr lang="en-US" sz="2312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453235" y="3223260"/>
            <a:ext cx="2468880" cy="5727571"/>
            <a:chOff x="0" y="0"/>
            <a:chExt cx="3291840" cy="76367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91840" cy="7636761"/>
            </a:xfrm>
            <a:custGeom>
              <a:avLst/>
              <a:gdLst/>
              <a:ahLst/>
              <a:cxnLst/>
              <a:rect l="l" t="t" r="r" b="b"/>
              <a:pathLst>
                <a:path w="3291840" h="7636761">
                  <a:moveTo>
                    <a:pt x="0" y="0"/>
                  </a:moveTo>
                  <a:lnTo>
                    <a:pt x="3291840" y="0"/>
                  </a:lnTo>
                  <a:lnTo>
                    <a:pt x="3291840" y="7636761"/>
                  </a:lnTo>
                  <a:lnTo>
                    <a:pt x="0" y="7636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3291840" cy="77224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99268" lvl="1" indent="-249634" algn="l">
                <a:lnSpc>
                  <a:spcPts val="3473"/>
                </a:lnSpc>
                <a:buFont typeface="Arial"/>
                <a:buChar char="•"/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Classification Head:</a:t>
              </a:r>
            </a:p>
            <a:p>
              <a:pPr marL="998536" lvl="2" indent="-332845" algn="l">
                <a:lnSpc>
                  <a:spcPts val="3473"/>
                </a:lnSpc>
                <a:buFont typeface="Arial"/>
                <a:buChar char="⚬"/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Global average pooling of bottleneck.</a:t>
              </a:r>
            </a:p>
            <a:p>
              <a:pPr marL="998538" lvl="2" indent="-332846" algn="l">
                <a:lnSpc>
                  <a:spcPts val="3475"/>
                </a:lnSpc>
                <a:buFont typeface="Arial"/>
                <a:buChar char="⚬"/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Dense layers to predict class (benign/malignant).</a:t>
              </a:r>
            </a:p>
            <a:p>
              <a:pPr algn="l">
                <a:lnSpc>
                  <a:spcPts val="3473"/>
                </a:lnSpc>
              </a:pPr>
              <a:endParaRPr lang="en-US" sz="2312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81900" y="3782760"/>
            <a:ext cx="2468880" cy="4413121"/>
            <a:chOff x="0" y="0"/>
            <a:chExt cx="3291840" cy="58841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91840" cy="5884161"/>
            </a:xfrm>
            <a:custGeom>
              <a:avLst/>
              <a:gdLst/>
              <a:ahLst/>
              <a:cxnLst/>
              <a:rect l="l" t="t" r="r" b="b"/>
              <a:pathLst>
                <a:path w="3291840" h="5884161">
                  <a:moveTo>
                    <a:pt x="0" y="0"/>
                  </a:moveTo>
                  <a:lnTo>
                    <a:pt x="3291840" y="0"/>
                  </a:lnTo>
                  <a:lnTo>
                    <a:pt x="3291840" y="5884161"/>
                  </a:lnTo>
                  <a:lnTo>
                    <a:pt x="0" y="58841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3291840" cy="59698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99268" lvl="1" indent="-249634" algn="l">
                <a:lnSpc>
                  <a:spcPts val="3473"/>
                </a:lnSpc>
                <a:buFont typeface="Arial"/>
                <a:buChar char="•"/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Input: Grayscale image (256×256×1).</a:t>
              </a:r>
            </a:p>
            <a:p>
              <a:pPr marL="499269" lvl="1" indent="-249634" algn="l">
                <a:lnSpc>
                  <a:spcPts val="3475"/>
                </a:lnSpc>
                <a:buFont typeface="Arial"/>
                <a:buChar char="•"/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Encoder: Convolution + pooling to extract features.</a:t>
              </a:r>
            </a:p>
            <a:p>
              <a:pPr algn="l">
                <a:lnSpc>
                  <a:spcPts val="3473"/>
                </a:lnSpc>
              </a:pPr>
              <a:endParaRPr lang="en-US" sz="2312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0" y="696660"/>
            <a:ext cx="5670187" cy="8905111"/>
          </a:xfrm>
          <a:custGeom>
            <a:avLst/>
            <a:gdLst/>
            <a:ahLst/>
            <a:cxnLst/>
            <a:rect l="l" t="t" r="r" b="b"/>
            <a:pathLst>
              <a:path w="5670187" h="8905111">
                <a:moveTo>
                  <a:pt x="0" y="0"/>
                </a:moveTo>
                <a:lnTo>
                  <a:pt x="5670187" y="0"/>
                </a:lnTo>
                <a:lnTo>
                  <a:pt x="5670187" y="8905110"/>
                </a:lnTo>
                <a:lnTo>
                  <a:pt x="0" y="8905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99" r="-3299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3018770"/>
          </a:xfrm>
          <a:custGeom>
            <a:avLst/>
            <a:gdLst/>
            <a:ahLst/>
            <a:cxnLst/>
            <a:rect l="l" t="t" r="r" b="b"/>
            <a:pathLst>
              <a:path w="18288000" h="13018770">
                <a:moveTo>
                  <a:pt x="0" y="0"/>
                </a:moveTo>
                <a:lnTo>
                  <a:pt x="18288000" y="0"/>
                </a:lnTo>
                <a:lnTo>
                  <a:pt x="18288000" y="13018770"/>
                </a:lnTo>
                <a:lnTo>
                  <a:pt x="0" y="13018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" r="-2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74420" y="2717865"/>
            <a:ext cx="8789158" cy="2222371"/>
            <a:chOff x="0" y="0"/>
            <a:chExt cx="11718877" cy="29631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18877" cy="2963161"/>
            </a:xfrm>
            <a:custGeom>
              <a:avLst/>
              <a:gdLst/>
              <a:ahLst/>
              <a:cxnLst/>
              <a:rect l="l" t="t" r="r" b="b"/>
              <a:pathLst>
                <a:path w="11718877" h="2963161">
                  <a:moveTo>
                    <a:pt x="0" y="0"/>
                  </a:moveTo>
                  <a:lnTo>
                    <a:pt x="11718877" y="0"/>
                  </a:lnTo>
                  <a:lnTo>
                    <a:pt x="11718877" y="2963161"/>
                  </a:lnTo>
                  <a:lnTo>
                    <a:pt x="0" y="29631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11718877" cy="30488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99268" lvl="1" indent="-249634" algn="l">
                <a:lnSpc>
                  <a:spcPts val="3473"/>
                </a:lnSpc>
                <a:buFont typeface="Arial"/>
                <a:buChar char="•"/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Loss: Weighted sum of Dice loss (segmentation) + cross-entropy (classification).</a:t>
              </a:r>
            </a:p>
            <a:p>
              <a:pPr marL="499269" lvl="1" indent="-249634" algn="l">
                <a:lnSpc>
                  <a:spcPts val="3475"/>
                </a:lnSpc>
                <a:buFont typeface="Arial"/>
                <a:buChar char="•"/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Optimization: Joint backpropagation with learning rate scheduling, early stopping.</a:t>
              </a:r>
            </a:p>
            <a:p>
              <a:pPr algn="l">
                <a:lnSpc>
                  <a:spcPts val="3473"/>
                </a:lnSpc>
              </a:pPr>
              <a:endParaRPr lang="en-US" sz="2312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74420" y="1143000"/>
            <a:ext cx="9966960" cy="1182506"/>
            <a:chOff x="0" y="0"/>
            <a:chExt cx="13289280" cy="15766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289280" cy="1576675"/>
            </a:xfrm>
            <a:custGeom>
              <a:avLst/>
              <a:gdLst/>
              <a:ahLst/>
              <a:cxnLst/>
              <a:rect l="l" t="t" r="r" b="b"/>
              <a:pathLst>
                <a:path w="13289280" h="1576675">
                  <a:moveTo>
                    <a:pt x="0" y="0"/>
                  </a:moveTo>
                  <a:lnTo>
                    <a:pt x="13289280" y="0"/>
                  </a:lnTo>
                  <a:lnTo>
                    <a:pt x="13289280" y="1576675"/>
                  </a:lnTo>
                  <a:lnTo>
                    <a:pt x="0" y="1576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42875"/>
              <a:ext cx="13289280" cy="1719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25B00"/>
                  </a:solidFill>
                  <a:latin typeface="Arimo"/>
                  <a:ea typeface="Arimo"/>
                  <a:cs typeface="Arimo"/>
                  <a:sym typeface="Arimo"/>
                </a:rPr>
                <a:t>Training Strategy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4420" y="4940235"/>
            <a:ext cx="9966960" cy="2211524"/>
            <a:chOff x="0" y="0"/>
            <a:chExt cx="13289280" cy="29486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89280" cy="2948699"/>
            </a:xfrm>
            <a:custGeom>
              <a:avLst/>
              <a:gdLst/>
              <a:ahLst/>
              <a:cxnLst/>
              <a:rect l="l" t="t" r="r" b="b"/>
              <a:pathLst>
                <a:path w="13289280" h="2948699">
                  <a:moveTo>
                    <a:pt x="0" y="0"/>
                  </a:moveTo>
                  <a:lnTo>
                    <a:pt x="13289280" y="0"/>
                  </a:lnTo>
                  <a:lnTo>
                    <a:pt x="13289280" y="2948699"/>
                  </a:lnTo>
                  <a:lnTo>
                    <a:pt x="0" y="29486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42875"/>
              <a:ext cx="13289280" cy="30915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119"/>
                </a:lnSpc>
              </a:pPr>
              <a:r>
                <a:rPr lang="en-US" sz="5799">
                  <a:solidFill>
                    <a:srgbClr val="E25B00"/>
                  </a:solidFill>
                  <a:latin typeface="Arimo"/>
                  <a:ea typeface="Arimo"/>
                  <a:cs typeface="Arimo"/>
                  <a:sym typeface="Arimo"/>
                </a:rPr>
                <a:t>Evaluation Metrics</a:t>
              </a:r>
            </a:p>
            <a:p>
              <a:pPr algn="l">
                <a:lnSpc>
                  <a:spcPts val="8125"/>
                </a:lnSpc>
              </a:pPr>
              <a:endParaRPr lang="en-US" sz="5799">
                <a:solidFill>
                  <a:srgbClr val="E25B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4420" y="6509385"/>
            <a:ext cx="8789158" cy="1784221"/>
            <a:chOff x="0" y="0"/>
            <a:chExt cx="11718877" cy="23789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18877" cy="2378961"/>
            </a:xfrm>
            <a:custGeom>
              <a:avLst/>
              <a:gdLst/>
              <a:ahLst/>
              <a:cxnLst/>
              <a:rect l="l" t="t" r="r" b="b"/>
              <a:pathLst>
                <a:path w="11718877" h="2378961">
                  <a:moveTo>
                    <a:pt x="0" y="0"/>
                  </a:moveTo>
                  <a:lnTo>
                    <a:pt x="11718877" y="0"/>
                  </a:lnTo>
                  <a:lnTo>
                    <a:pt x="11718877" y="2378961"/>
                  </a:lnTo>
                  <a:lnTo>
                    <a:pt x="0" y="23789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1718877" cy="24646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99268" lvl="1" indent="-249634" algn="l">
                <a:lnSpc>
                  <a:spcPts val="3473"/>
                </a:lnSpc>
                <a:buFont typeface="Arial"/>
                <a:buChar char="•"/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Segmentation: Dice score, mIoU, pixel accuracy.</a:t>
              </a:r>
            </a:p>
            <a:p>
              <a:pPr marL="499268" lvl="1" indent="-249634" algn="l">
                <a:lnSpc>
                  <a:spcPts val="3473"/>
                </a:lnSpc>
                <a:buFont typeface="Arial"/>
                <a:buChar char="•"/>
              </a:pPr>
              <a:r>
                <a:rPr lang="en-US" sz="2312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Classification: Accuracy, precision, recall, F1-score.</a:t>
              </a:r>
            </a:p>
            <a:p>
              <a:pPr algn="l">
                <a:lnSpc>
                  <a:spcPts val="3474"/>
                </a:lnSpc>
              </a:pPr>
              <a:endParaRPr lang="en-US" sz="2312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l">
                <a:lnSpc>
                  <a:spcPts val="3473"/>
                </a:lnSpc>
              </a:pPr>
              <a:endParaRPr lang="en-US" sz="2312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698480"/>
          </a:xfrm>
          <a:custGeom>
            <a:avLst/>
            <a:gdLst/>
            <a:ahLst/>
            <a:cxnLst/>
            <a:rect l="l" t="t" r="r" b="b"/>
            <a:pathLst>
              <a:path w="18288000" h="10698480">
                <a:moveTo>
                  <a:pt x="0" y="0"/>
                </a:moveTo>
                <a:lnTo>
                  <a:pt x="18288000" y="0"/>
                </a:lnTo>
                <a:lnTo>
                  <a:pt x="18288000" y="10698480"/>
                </a:lnTo>
                <a:lnTo>
                  <a:pt x="0" y="1069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" b="-10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45720" y="45720"/>
            <a:ext cx="18219420" cy="4194810"/>
          </a:xfrm>
          <a:custGeom>
            <a:avLst/>
            <a:gdLst/>
            <a:ahLst/>
            <a:cxnLst/>
            <a:rect l="l" t="t" r="r" b="b"/>
            <a:pathLst>
              <a:path w="18219420" h="4194810">
                <a:moveTo>
                  <a:pt x="0" y="0"/>
                </a:moveTo>
                <a:lnTo>
                  <a:pt x="18219420" y="0"/>
                </a:lnTo>
                <a:lnTo>
                  <a:pt x="18219420" y="4194810"/>
                </a:lnTo>
                <a:lnTo>
                  <a:pt x="0" y="4194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69" b="-556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74420" y="1028700"/>
            <a:ext cx="16150590" cy="5205866"/>
            <a:chOff x="0" y="0"/>
            <a:chExt cx="21534120" cy="69411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34120" cy="6941155"/>
            </a:xfrm>
            <a:custGeom>
              <a:avLst/>
              <a:gdLst/>
              <a:ahLst/>
              <a:cxnLst/>
              <a:rect l="l" t="t" r="r" b="b"/>
              <a:pathLst>
                <a:path w="21534120" h="6941155">
                  <a:moveTo>
                    <a:pt x="0" y="0"/>
                  </a:moveTo>
                  <a:lnTo>
                    <a:pt x="21534120" y="0"/>
                  </a:lnTo>
                  <a:lnTo>
                    <a:pt x="21534120" y="6941155"/>
                  </a:lnTo>
                  <a:lnTo>
                    <a:pt x="0" y="6941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21534120" cy="70840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25B00"/>
                  </a:solidFill>
                  <a:latin typeface="Arimo"/>
                  <a:ea typeface="Arimo"/>
                  <a:cs typeface="Arimo"/>
                  <a:sym typeface="Arimo"/>
                </a:rPr>
                <a:t>Results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74420" y="2525562"/>
            <a:ext cx="9907644" cy="5647357"/>
          </a:xfrm>
          <a:custGeom>
            <a:avLst/>
            <a:gdLst/>
            <a:ahLst/>
            <a:cxnLst/>
            <a:rect l="l" t="t" r="r" b="b"/>
            <a:pathLst>
              <a:path w="9907644" h="5647357">
                <a:moveTo>
                  <a:pt x="0" y="0"/>
                </a:moveTo>
                <a:lnTo>
                  <a:pt x="9907644" y="0"/>
                </a:lnTo>
                <a:lnTo>
                  <a:pt x="9907644" y="5647356"/>
                </a:lnTo>
                <a:lnTo>
                  <a:pt x="0" y="56473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45720" y="457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45720" y="45720"/>
            <a:ext cx="18219420" cy="4194810"/>
          </a:xfrm>
          <a:custGeom>
            <a:avLst/>
            <a:gdLst/>
            <a:ahLst/>
            <a:cxnLst/>
            <a:rect l="l" t="t" r="r" b="b"/>
            <a:pathLst>
              <a:path w="18219420" h="4194810">
                <a:moveTo>
                  <a:pt x="0" y="0"/>
                </a:moveTo>
                <a:lnTo>
                  <a:pt x="18219420" y="0"/>
                </a:lnTo>
                <a:lnTo>
                  <a:pt x="18219420" y="4194810"/>
                </a:lnTo>
                <a:lnTo>
                  <a:pt x="0" y="4194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69" b="-556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57200" y="1028700"/>
            <a:ext cx="16767810" cy="1143000"/>
            <a:chOff x="0" y="0"/>
            <a:chExt cx="21534120" cy="69411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34120" cy="6941155"/>
            </a:xfrm>
            <a:custGeom>
              <a:avLst/>
              <a:gdLst/>
              <a:ahLst/>
              <a:cxnLst/>
              <a:rect l="l" t="t" r="r" b="b"/>
              <a:pathLst>
                <a:path w="21534120" h="6941155">
                  <a:moveTo>
                    <a:pt x="0" y="0"/>
                  </a:moveTo>
                  <a:lnTo>
                    <a:pt x="21534120" y="0"/>
                  </a:lnTo>
                  <a:lnTo>
                    <a:pt x="21534120" y="6941155"/>
                  </a:lnTo>
                  <a:lnTo>
                    <a:pt x="0" y="6941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21534120" cy="70840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25B00"/>
                  </a:solidFill>
                  <a:latin typeface="Arimo"/>
                  <a:ea typeface="Arimo"/>
                  <a:cs typeface="Arimo"/>
                  <a:sym typeface="Arimo"/>
                </a:rPr>
                <a:t>Test Case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1E43AB-FCBC-46CD-9A4E-E654C8B88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2171700"/>
            <a:ext cx="8001000" cy="27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53D5E8-F338-4663-A53A-86C1CB44F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" y="5451193"/>
            <a:ext cx="8001002" cy="27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F7F1E67-06A0-4186-82B1-F76D9046F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4" y="2234016"/>
            <a:ext cx="7820026" cy="269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DA2C746-0D38-41D0-A665-7BE1DFC2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087" y="5515206"/>
            <a:ext cx="8001002" cy="27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380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Arimo</vt:lpstr>
      <vt:lpstr>Calibri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Step Towards Sustainability.pptx</dc:title>
  <cp:lastModifiedBy>Rumman</cp:lastModifiedBy>
  <cp:revision>3</cp:revision>
  <dcterms:created xsi:type="dcterms:W3CDTF">2006-08-16T00:00:00Z</dcterms:created>
  <dcterms:modified xsi:type="dcterms:W3CDTF">2025-05-12T05:58:06Z</dcterms:modified>
  <dc:identifier>DAGe_eBnKlc</dc:identifier>
</cp:coreProperties>
</file>